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handoutMasterIdLst>
    <p:handoutMasterId r:id="rId21"/>
  </p:handoutMasterIdLst>
  <p:sldIdLst>
    <p:sldId id="256" r:id="rId5"/>
    <p:sldId id="273" r:id="rId6"/>
    <p:sldId id="266" r:id="rId7"/>
    <p:sldId id="267" r:id="rId8"/>
    <p:sldId id="274" r:id="rId9"/>
    <p:sldId id="268" r:id="rId10"/>
    <p:sldId id="269" r:id="rId11"/>
    <p:sldId id="270" r:id="rId12"/>
    <p:sldId id="284" r:id="rId13"/>
    <p:sldId id="271" r:id="rId14"/>
    <p:sldId id="279" r:id="rId15"/>
    <p:sldId id="275" r:id="rId16"/>
    <p:sldId id="276" r:id="rId17"/>
    <p:sldId id="283" r:id="rId18"/>
    <p:sldId id="272" r:id="rId1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2939"/>
    <a:srgbClr val="9C7C8C"/>
    <a:srgbClr val="8A6579"/>
    <a:srgbClr val="899F99"/>
    <a:srgbClr val="ACAA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305" autoAdjust="0"/>
    <p:restoredTop sz="94751"/>
  </p:normalViewPr>
  <p:slideViewPr>
    <p:cSldViewPr snapToGrid="0" snapToObjects="1">
      <p:cViewPr varScale="1">
        <p:scale>
          <a:sx n="139" d="100"/>
          <a:sy n="139" d="100"/>
        </p:scale>
        <p:origin x="168" y="6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2" d="100"/>
          <a:sy n="72" d="100"/>
        </p:scale>
        <p:origin x="35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6E645-434C-EA49-B6C6-C5690AE0E696}" type="datetimeFigureOut">
              <a:rPr lang="en-US" smtClean="0"/>
              <a:t>9/12/19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06D3A-93EA-CB41-BAE5-94634AB78CD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9122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1C43BC-87C1-AD48-8DA8-7FA849D3A8A5}" type="datetimeFigureOut">
              <a:rPr lang="en-US" smtClean="0"/>
              <a:t>9/12/19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6F5A1-B8CD-C341-A68D-A28A25926E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17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tif"/><Relationship Id="rId9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854843" y="4173746"/>
            <a:ext cx="2162158" cy="909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7311" y="4509245"/>
            <a:ext cx="8013597" cy="490853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2" b="44420"/>
          <a:stretch/>
        </p:blipFill>
        <p:spPr>
          <a:xfrm>
            <a:off x="3" y="1067785"/>
            <a:ext cx="9144000" cy="3122342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3" y="3199894"/>
            <a:ext cx="9143999" cy="10108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7309" y="3258409"/>
            <a:ext cx="8013596" cy="990050"/>
          </a:xfrm>
        </p:spPr>
        <p:txBody>
          <a:bodyPr anchor="t" anchorCtr="0">
            <a:normAutofit/>
          </a:bodyPr>
          <a:lstStyle>
            <a:lvl1pPr algn="l">
              <a:defRPr sz="3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3" y="897565"/>
            <a:ext cx="9143999" cy="154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6" name="Triangle 15"/>
          <p:cNvSpPr/>
          <p:nvPr userDrawn="1"/>
        </p:nvSpPr>
        <p:spPr>
          <a:xfrm rot="10800000">
            <a:off x="774890" y="4192902"/>
            <a:ext cx="393539" cy="21327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645" y="257751"/>
            <a:ext cx="1899865" cy="75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30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994172"/>
          </a:xfrm>
        </p:spPr>
        <p:txBody>
          <a:bodyPr>
            <a:normAutofit/>
          </a:bodyPr>
          <a:lstStyle>
            <a:lvl1pPr>
              <a:defRPr sz="3600" b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4000"/>
              </a:lnSpc>
              <a:defRPr/>
            </a:lvl1pPr>
            <a:lvl2pPr>
              <a:lnSpc>
                <a:spcPct val="114000"/>
              </a:lnSpc>
              <a:defRPr/>
            </a:lvl2pPr>
            <a:lvl3pPr>
              <a:lnSpc>
                <a:spcPct val="114000"/>
              </a:lnSpc>
              <a:defRPr/>
            </a:lvl3pPr>
            <a:lvl4pPr>
              <a:lnSpc>
                <a:spcPct val="114000"/>
              </a:lnSpc>
              <a:defRPr/>
            </a:lvl4pPr>
            <a:lvl5pPr>
              <a:lnSpc>
                <a:spcPct val="114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091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2" b="54662"/>
          <a:stretch/>
        </p:blipFill>
        <p:spPr>
          <a:xfrm>
            <a:off x="3" y="1067785"/>
            <a:ext cx="9144000" cy="249837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3000" y="2701529"/>
            <a:ext cx="6261100" cy="605937"/>
          </a:xfrm>
        </p:spPr>
        <p:txBody>
          <a:bodyPr/>
          <a:lstStyle>
            <a:lvl1pPr marL="0" indent="0" algn="l">
              <a:buNone/>
              <a:defRPr sz="1800">
                <a:solidFill>
                  <a:srgbClr val="8A6579"/>
                </a:solidFill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6389226" y="4173746"/>
            <a:ext cx="2627776" cy="909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0" y="2902834"/>
            <a:ext cx="9144000" cy="8345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Triangle 18"/>
          <p:cNvSpPr/>
          <p:nvPr userDrawn="1"/>
        </p:nvSpPr>
        <p:spPr>
          <a:xfrm>
            <a:off x="8083794" y="3537927"/>
            <a:ext cx="393539" cy="20252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745" y="3170627"/>
            <a:ext cx="5370969" cy="511329"/>
          </a:xfrm>
        </p:spPr>
        <p:txBody>
          <a:bodyPr anchor="t">
            <a:noAutofit/>
          </a:bodyPr>
          <a:lstStyle>
            <a:lvl1pPr algn="l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5887331" y="3171126"/>
            <a:ext cx="27725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www.nespclimate.com.au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344039" y="2885442"/>
            <a:ext cx="3449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 MORE INFORMATION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1" y="375325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Arial" charset="0"/>
                <a:ea typeface="Arial" charset="0"/>
                <a:cs typeface="Arial" charset="0"/>
              </a:rPr>
              <a:t>The</a:t>
            </a:r>
            <a:r>
              <a:rPr lang="en-US" sz="900" baseline="0" dirty="0">
                <a:latin typeface="Arial" charset="0"/>
                <a:ea typeface="Arial" charset="0"/>
                <a:cs typeface="Arial" charset="0"/>
              </a:rPr>
              <a:t> Earth Systems and Climate Change Hub is funded by the Australian Government’s National Environmental Science Program,</a:t>
            </a:r>
            <a:br>
              <a:rPr lang="en-US" sz="900" baseline="0" dirty="0">
                <a:latin typeface="Arial" charset="0"/>
                <a:ea typeface="Arial" charset="0"/>
                <a:cs typeface="Arial" charset="0"/>
              </a:rPr>
            </a:br>
            <a:r>
              <a:rPr lang="en-US" sz="900" baseline="0" dirty="0">
                <a:latin typeface="Arial" charset="0"/>
                <a:ea typeface="Arial" charset="0"/>
                <a:cs typeface="Arial" charset="0"/>
              </a:rPr>
              <a:t>with co-investment from the following partner agencies</a:t>
            </a:r>
            <a:endParaRPr lang="en-US" sz="9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3" y="897565"/>
            <a:ext cx="9143999" cy="154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n>
                <a:noFill/>
              </a:ln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745" y="200909"/>
            <a:ext cx="1815290" cy="72430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4503" y="4173746"/>
            <a:ext cx="926026" cy="64845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1" y="4269264"/>
            <a:ext cx="515735" cy="51573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443" y="4371355"/>
            <a:ext cx="975392" cy="33388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736" y="4345326"/>
            <a:ext cx="1395006" cy="36270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964" y="4266683"/>
            <a:ext cx="1350354" cy="58041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242" y="4350010"/>
            <a:ext cx="1116418" cy="47219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088" y="4285449"/>
            <a:ext cx="921762" cy="48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37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704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19200"/>
            <a:ext cx="7886700" cy="3413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4733925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5943" y="4326061"/>
            <a:ext cx="1708522" cy="68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65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49" r:id="rId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400" b="0" kern="1200">
          <a:solidFill>
            <a:srgbClr val="7F7F7F"/>
          </a:solidFill>
          <a:latin typeface="Arial" charset="0"/>
          <a:ea typeface="Arial" charset="0"/>
          <a:cs typeface="Arial" charset="0"/>
        </a:defRPr>
      </a:lvl1pPr>
    </p:titleStyle>
    <p:bodyStyle>
      <a:lvl1pPr marL="228594" indent="-228594" algn="l" defTabSz="914377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8A6579"/>
          </a:solidFill>
          <a:latin typeface="Arial" charset="0"/>
          <a:ea typeface="Arial" charset="0"/>
          <a:cs typeface="Arial" charset="0"/>
        </a:defRPr>
      </a:lvl1pPr>
      <a:lvl2pPr marL="685783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2971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160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349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0" y="3352800"/>
            <a:ext cx="9144000" cy="832624"/>
          </a:xfrm>
        </p:spPr>
        <p:txBody>
          <a:bodyPr>
            <a:noAutofit/>
          </a:bodyPr>
          <a:lstStyle/>
          <a:p>
            <a:r>
              <a:rPr lang="en-AU" sz="3200" dirty="0"/>
              <a:t>Tropical variability in ACCESS-CM2 simulations </a:t>
            </a:r>
            <a:br>
              <a:rPr lang="en-AU" sz="3200" dirty="0"/>
            </a:br>
            <a:r>
              <a:rPr lang="en-AU" sz="2800" dirty="0"/>
              <a:t> 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0" y="4434443"/>
            <a:ext cx="9144000" cy="461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 algn="ctr" defTabSz="914377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377" indent="0" algn="ctr" defTabSz="914377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566" indent="0" algn="ctr" defTabSz="914377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754" indent="0" algn="ctr" defTabSz="914377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Harun Rashid, Climate Science Centre, CSIRO Oceans and Atmosphere</a:t>
            </a:r>
          </a:p>
        </p:txBody>
      </p:sp>
    </p:spTree>
    <p:extLst>
      <p:ext uri="{BB962C8B-B14F-4D97-AF65-F5344CB8AC3E}">
        <p14:creationId xmlns:p14="http://schemas.microsoft.com/office/powerpoint/2010/main" val="1182911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CA1C3-51A1-E543-8CE8-D18961E20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381" y="100303"/>
            <a:ext cx="7886700" cy="4711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            Power spectra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B1BC5B-7665-DC46-B1C5-5FD6D24E6E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78" b="16445"/>
          <a:stretch/>
        </p:blipFill>
        <p:spPr>
          <a:xfrm>
            <a:off x="4788040" y="1218947"/>
            <a:ext cx="4191369" cy="28292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CAED81-B9A5-4F4D-8335-FEF0AC1BB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1" y="571501"/>
            <a:ext cx="4703979" cy="384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16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64EF27C-7154-8043-AA81-42A68C21C5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3060" y="0"/>
            <a:ext cx="512521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Seasonal phase locking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6B868C9-D673-D84B-B30B-3EBAFE69EA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613" y="535531"/>
            <a:ext cx="4913603" cy="4338775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0CAB5A0-A590-5549-A45D-6B1B3DEAAA41}"/>
              </a:ext>
            </a:extLst>
          </p:cNvPr>
          <p:cNvSpPr txBox="1"/>
          <p:nvPr/>
        </p:nvSpPr>
        <p:spPr>
          <a:xfrm>
            <a:off x="6537960" y="731520"/>
            <a:ext cx="2167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Correct seasonality, except for the Nino3 index</a:t>
            </a:r>
          </a:p>
        </p:txBody>
      </p:sp>
    </p:spTree>
    <p:extLst>
      <p:ext uri="{BB962C8B-B14F-4D97-AF65-F5344CB8AC3E}">
        <p14:creationId xmlns:p14="http://schemas.microsoft.com/office/powerpoint/2010/main" val="707124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12CA0-51EB-1948-AAB0-3CF0F6EE1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9180" y="30513"/>
            <a:ext cx="5273802" cy="582421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Asymmetries in ENSO and IOD </a:t>
            </a:r>
            <a:br>
              <a:rPr lang="en-US" sz="24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(using PDFs of Nino3.4 and IOD indices)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27B184-8B78-4F46-820F-2D29D7DFAC52}"/>
              </a:ext>
            </a:extLst>
          </p:cNvPr>
          <p:cNvSpPr txBox="1"/>
          <p:nvPr/>
        </p:nvSpPr>
        <p:spPr>
          <a:xfrm>
            <a:off x="5813407" y="810806"/>
            <a:ext cx="27423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OBS: </a:t>
            </a:r>
          </a:p>
          <a:p>
            <a:r>
              <a:rPr lang="en-US" dirty="0"/>
              <a:t>El </a:t>
            </a:r>
            <a:r>
              <a:rPr lang="en-US" dirty="0" err="1"/>
              <a:t>Ninos</a:t>
            </a:r>
            <a:r>
              <a:rPr lang="en-US" dirty="0"/>
              <a:t> are stronger than La </a:t>
            </a:r>
            <a:r>
              <a:rPr lang="en-US" dirty="0" err="1"/>
              <a:t>Ninas</a:t>
            </a:r>
            <a:r>
              <a:rPr lang="en-US" dirty="0"/>
              <a:t> (+</a:t>
            </a:r>
            <a:r>
              <a:rPr lang="en-US" dirty="0" err="1"/>
              <a:t>ve</a:t>
            </a:r>
            <a:r>
              <a:rPr lang="en-US" dirty="0"/>
              <a:t> skewness)</a:t>
            </a:r>
          </a:p>
          <a:p>
            <a:endParaRPr lang="en-US" dirty="0"/>
          </a:p>
          <a:p>
            <a:r>
              <a:rPr lang="en-US" dirty="0"/>
              <a:t>Models:</a:t>
            </a:r>
          </a:p>
          <a:p>
            <a:r>
              <a:rPr lang="en-US" dirty="0"/>
              <a:t>La </a:t>
            </a:r>
            <a:r>
              <a:rPr lang="en-US" dirty="0" err="1"/>
              <a:t>Ninas</a:t>
            </a:r>
            <a:r>
              <a:rPr lang="en-US" dirty="0"/>
              <a:t> are stronger than El </a:t>
            </a:r>
            <a:r>
              <a:rPr lang="en-US" dirty="0" err="1"/>
              <a:t>Ninos</a:t>
            </a:r>
            <a:r>
              <a:rPr lang="en-US" dirty="0"/>
              <a:t> (-</a:t>
            </a:r>
            <a:r>
              <a:rPr lang="en-US" dirty="0" err="1"/>
              <a:t>ve</a:t>
            </a:r>
            <a:r>
              <a:rPr lang="en-US" dirty="0"/>
              <a:t> skewness)</a:t>
            </a:r>
          </a:p>
          <a:p>
            <a:endParaRPr lang="en-US" dirty="0"/>
          </a:p>
          <a:p>
            <a:r>
              <a:rPr lang="en-US" dirty="0"/>
              <a:t>Positive IODs are stronger than the negative IODs (+</a:t>
            </a:r>
            <a:r>
              <a:rPr lang="en-US" dirty="0" err="1"/>
              <a:t>ve</a:t>
            </a:r>
            <a:r>
              <a:rPr lang="en-US" dirty="0"/>
              <a:t> skewness)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304668-4A3B-AE4D-A4F9-2F2A600EE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52" y="638501"/>
            <a:ext cx="5273802" cy="431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012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EEFEC-BD68-2046-BBD9-97ED855D0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52501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Lag-regression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7224FC-6B84-2741-9EB0-2EE48BF09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66" y="886320"/>
            <a:ext cx="4548248" cy="41748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433DD4-1646-924D-9A60-D87B38873E77}"/>
              </a:ext>
            </a:extLst>
          </p:cNvPr>
          <p:cNvSpPr txBox="1"/>
          <p:nvPr/>
        </p:nvSpPr>
        <p:spPr>
          <a:xfrm>
            <a:off x="5340096" y="1033272"/>
            <a:ext cx="33741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SST (shades) and D20 (contours) anomalies regressed onto the Nino-3 index</a:t>
            </a:r>
          </a:p>
          <a:p>
            <a:endParaRPr lang="en-US" dirty="0"/>
          </a:p>
          <a:p>
            <a:r>
              <a:rPr lang="en-US" dirty="0"/>
              <a:t>D20 anomalies (Kelvin waves) propagate too fast in ACCESS-CM2</a:t>
            </a:r>
          </a:p>
        </p:txBody>
      </p:sp>
    </p:spTree>
    <p:extLst>
      <p:ext uri="{BB962C8B-B14F-4D97-AF65-F5344CB8AC3E}">
        <p14:creationId xmlns:p14="http://schemas.microsoft.com/office/powerpoint/2010/main" val="4151291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6828A-21E6-0B40-B333-38DA8B66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351" y="0"/>
            <a:ext cx="7886700" cy="624689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FF72F-0BA9-4844-BB87-23E78E9C6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548" y="706169"/>
            <a:ext cx="8747843" cy="4437331"/>
          </a:xfrm>
        </p:spPr>
        <p:txBody>
          <a:bodyPr>
            <a:normAutofit fontScale="32500" lnSpcReduction="20000"/>
          </a:bodyPr>
          <a:lstStyle/>
          <a:p>
            <a:r>
              <a:rPr lang="en-US" sz="7400" dirty="0">
                <a:solidFill>
                  <a:srgbClr val="C00000"/>
                </a:solidFill>
              </a:rPr>
              <a:t>The simulated ENSO events are too strong and biennial in CM2-piCont, but slightly better in the historical run.</a:t>
            </a:r>
          </a:p>
          <a:p>
            <a:r>
              <a:rPr lang="en-US" sz="7400" dirty="0">
                <a:solidFill>
                  <a:schemeClr val="tx1"/>
                </a:solidFill>
              </a:rPr>
              <a:t>The mean thermocline depth is shallower than observed in the equatorial Pacific</a:t>
            </a:r>
          </a:p>
          <a:p>
            <a:r>
              <a:rPr lang="en-US" sz="7400" dirty="0">
                <a:solidFill>
                  <a:srgbClr val="C00000"/>
                </a:solidFill>
              </a:rPr>
              <a:t>ENSO and IOD seasonality is correctly simulated</a:t>
            </a:r>
          </a:p>
          <a:p>
            <a:r>
              <a:rPr lang="en-US" sz="7400" dirty="0">
                <a:solidFill>
                  <a:schemeClr val="tx1"/>
                </a:solidFill>
              </a:rPr>
              <a:t>The leading </a:t>
            </a:r>
            <a:r>
              <a:rPr lang="en-US" sz="7400" dirty="0" err="1">
                <a:solidFill>
                  <a:schemeClr val="tx1"/>
                </a:solidFill>
              </a:rPr>
              <a:t>Taux</a:t>
            </a:r>
            <a:r>
              <a:rPr lang="en-US" sz="7400" dirty="0">
                <a:solidFill>
                  <a:schemeClr val="tx1"/>
                </a:solidFill>
              </a:rPr>
              <a:t> EOF is not correctly simulated</a:t>
            </a:r>
          </a:p>
          <a:p>
            <a:r>
              <a:rPr lang="en-US" sz="7400" dirty="0">
                <a:solidFill>
                  <a:srgbClr val="C00000"/>
                </a:solidFill>
              </a:rPr>
              <a:t>The leading Z20 EOF is the recharge-discharge mode</a:t>
            </a:r>
          </a:p>
          <a:p>
            <a:r>
              <a:rPr lang="en-US" sz="7400" dirty="0">
                <a:solidFill>
                  <a:schemeClr val="tx1"/>
                </a:solidFill>
              </a:rPr>
              <a:t>Negative ENSO asymmetry in the models</a:t>
            </a:r>
          </a:p>
          <a:p>
            <a:r>
              <a:rPr lang="en-US" sz="7400" dirty="0">
                <a:solidFill>
                  <a:srgbClr val="FF0000"/>
                </a:solidFill>
              </a:rPr>
              <a:t>Too fast Kelvin wave propagation may be responsible for the shorter ENSO periods</a:t>
            </a:r>
            <a:endParaRPr lang="en-US" sz="7400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C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662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C48E4-6DF7-164D-B7A4-999387A04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4711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Cross-correlations and coherence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3D70CD-7F25-BE41-8931-DBEF13A69E73}"/>
              </a:ext>
            </a:extLst>
          </p:cNvPr>
          <p:cNvSpPr txBox="1"/>
          <p:nvPr/>
        </p:nvSpPr>
        <p:spPr>
          <a:xfrm>
            <a:off x="5405718" y="809050"/>
            <a:ext cx="267845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The </a:t>
            </a:r>
            <a:r>
              <a:rPr lang="en-US" dirty="0" err="1">
                <a:solidFill>
                  <a:srgbClr val="C00000"/>
                </a:solidFill>
              </a:rPr>
              <a:t>taux</a:t>
            </a:r>
            <a:r>
              <a:rPr lang="en-US" dirty="0">
                <a:solidFill>
                  <a:srgbClr val="C00000"/>
                </a:solidFill>
              </a:rPr>
              <a:t> forcing of SST is realistic, but the SST feedback is weak in CM2</a:t>
            </a:r>
          </a:p>
          <a:p>
            <a:endParaRPr lang="en-US" dirty="0">
              <a:solidFill>
                <a:srgbClr val="C00000"/>
              </a:solidFill>
            </a:endParaRPr>
          </a:p>
          <a:p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SST, </a:t>
            </a:r>
            <a:r>
              <a:rPr lang="en-US" dirty="0" err="1">
                <a:solidFill>
                  <a:srgbClr val="0070C0"/>
                </a:solidFill>
              </a:rPr>
              <a:t>Taux</a:t>
            </a:r>
            <a:r>
              <a:rPr lang="en-US" dirty="0">
                <a:solidFill>
                  <a:srgbClr val="0070C0"/>
                </a:solidFill>
              </a:rPr>
              <a:t> and Z20 in CM2  are strongly coupled at the biennial frequency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The simulated taux4-D20 lag correlations are not realistic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36A002-175F-514E-AFB9-901728ED83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32"/>
          <a:stretch/>
        </p:blipFill>
        <p:spPr>
          <a:xfrm>
            <a:off x="342822" y="708466"/>
            <a:ext cx="4966382" cy="433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72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2D9BD-0D1C-B847-B6AE-FB0678C1C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47" y="201465"/>
            <a:ext cx="7886700" cy="46068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Model experiments and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44707-D75A-2042-A2B7-13D57E4F9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747" y="738240"/>
            <a:ext cx="7886700" cy="4278512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/>
              <a:t>Preindustrial control simulations:</a:t>
            </a:r>
          </a:p>
          <a:p>
            <a:pPr lvl="1"/>
            <a:r>
              <a:rPr lang="en-US" dirty="0"/>
              <a:t>CM2-piCont (1850-2185)</a:t>
            </a:r>
          </a:p>
          <a:p>
            <a:pPr lvl="1"/>
            <a:r>
              <a:rPr lang="en-US" dirty="0"/>
              <a:t>GC3.1-LL (1850-2349)</a:t>
            </a:r>
          </a:p>
          <a:p>
            <a:r>
              <a:rPr lang="en-US" sz="2400" dirty="0"/>
              <a:t>Historical simulation:</a:t>
            </a:r>
          </a:p>
          <a:p>
            <a:pPr lvl="1"/>
            <a:r>
              <a:rPr lang="en-US" dirty="0"/>
              <a:t>CM2-Hist (1850-2014)</a:t>
            </a:r>
          </a:p>
          <a:p>
            <a:r>
              <a:rPr lang="en-US" sz="2400" dirty="0"/>
              <a:t>Variables:</a:t>
            </a:r>
          </a:p>
          <a:p>
            <a:pPr lvl="1"/>
            <a:r>
              <a:rPr lang="en-US" dirty="0"/>
              <a:t>Sea surface temperatures (SSTs)</a:t>
            </a:r>
          </a:p>
          <a:p>
            <a:pPr lvl="1"/>
            <a:r>
              <a:rPr lang="en-US" dirty="0"/>
              <a:t>Zonal wind stress (</a:t>
            </a:r>
            <a:r>
              <a:rPr lang="en-US" dirty="0" err="1"/>
              <a:t>Taux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Thermocline depth (Z20)</a:t>
            </a:r>
          </a:p>
          <a:p>
            <a:r>
              <a:rPr lang="en-US" dirty="0"/>
              <a:t>Observations:</a:t>
            </a:r>
          </a:p>
          <a:p>
            <a:pPr lvl="1"/>
            <a:r>
              <a:rPr lang="en-US" dirty="0" err="1"/>
              <a:t>HadSST</a:t>
            </a:r>
            <a:r>
              <a:rPr lang="en-US" dirty="0"/>
              <a:t>, ERA-40/ERA-</a:t>
            </a:r>
            <a:r>
              <a:rPr lang="en-US" dirty="0" err="1"/>
              <a:t>Int</a:t>
            </a:r>
            <a:r>
              <a:rPr lang="en-US" dirty="0"/>
              <a:t> and PEODAS (1960-2017)</a:t>
            </a:r>
          </a:p>
          <a:p>
            <a:r>
              <a:rPr lang="en-US" sz="2400" dirty="0"/>
              <a:t>Stats: 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Mean, variance, EOFs and spectral analysis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197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613" y="169933"/>
            <a:ext cx="8186737" cy="544442"/>
          </a:xfrm>
        </p:spPr>
        <p:txBody>
          <a:bodyPr>
            <a:normAutofit/>
          </a:bodyPr>
          <a:lstStyle/>
          <a:p>
            <a:r>
              <a:rPr lang="en-AU" sz="3200" dirty="0">
                <a:solidFill>
                  <a:srgbClr val="0070C0"/>
                </a:solidFill>
              </a:rPr>
              <a:t>Time mean SST, </a:t>
            </a:r>
            <a:r>
              <a:rPr lang="en-AU" sz="3200" dirty="0" err="1">
                <a:solidFill>
                  <a:srgbClr val="0070C0"/>
                </a:solidFill>
              </a:rPr>
              <a:t>Taux</a:t>
            </a:r>
            <a:r>
              <a:rPr lang="en-AU" sz="3200" dirty="0">
                <a:solidFill>
                  <a:srgbClr val="0070C0"/>
                </a:solidFill>
              </a:rPr>
              <a:t> and Z20</a:t>
            </a:r>
            <a:endParaRPr lang="en-AU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8613" y="714376"/>
            <a:ext cx="8186737" cy="4429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000" dirty="0">
                <a:solidFill>
                  <a:srgbClr val="0070C0"/>
                </a:solidFill>
              </a:rPr>
              <a:t>.</a:t>
            </a:r>
          </a:p>
          <a:p>
            <a:endParaRPr lang="en-AU" sz="20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6E3542-E6D2-7B43-A373-CD66C43A8681}"/>
              </a:ext>
            </a:extLst>
          </p:cNvPr>
          <p:cNvSpPr txBox="1"/>
          <p:nvPr/>
        </p:nvSpPr>
        <p:spPr>
          <a:xfrm>
            <a:off x="6999598" y="735805"/>
            <a:ext cx="214440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SST</a:t>
            </a:r>
            <a:r>
              <a:rPr lang="en-US" dirty="0">
                <a:solidFill>
                  <a:srgbClr val="C00000"/>
                </a:solidFill>
              </a:rPr>
              <a:t>: Cold tongue bias in the western to central Pacific in both models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00B050"/>
                </a:solidFill>
              </a:rPr>
              <a:t>Taux</a:t>
            </a:r>
            <a:r>
              <a:rPr lang="en-US" dirty="0">
                <a:solidFill>
                  <a:srgbClr val="00B050"/>
                </a:solidFill>
              </a:rPr>
              <a:t>: Westerly bias in the central to eastern Pacific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b="1" dirty="0">
                <a:solidFill>
                  <a:srgbClr val="0070C0"/>
                </a:solidFill>
              </a:rPr>
              <a:t>Z20</a:t>
            </a:r>
            <a:r>
              <a:rPr lang="en-US" dirty="0">
                <a:solidFill>
                  <a:srgbClr val="0070C0"/>
                </a:solidFill>
              </a:rPr>
              <a:t>: Shallower CM2 thermocline, with a shallow patch to the south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1C4B62-C36B-0E45-89D4-BB772ACCA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58"/>
          <a:stretch/>
        </p:blipFill>
        <p:spPr>
          <a:xfrm>
            <a:off x="116198" y="774479"/>
            <a:ext cx="6883400" cy="409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566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3B1E-E836-7247-BFA7-B958D511E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597322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Temporal standard deviations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75B38D-E163-5D4F-912F-3B936AE27437}"/>
              </a:ext>
            </a:extLst>
          </p:cNvPr>
          <p:cNvSpPr txBox="1"/>
          <p:nvPr/>
        </p:nvSpPr>
        <p:spPr>
          <a:xfrm>
            <a:off x="6839474" y="863590"/>
            <a:ext cx="23045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SST</a:t>
            </a:r>
            <a:r>
              <a:rPr lang="en-US" dirty="0">
                <a:solidFill>
                  <a:srgbClr val="C00000"/>
                </a:solidFill>
              </a:rPr>
              <a:t>: Max SST variance is confined to the Nino3 region (east Pacific) for CM2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00B050"/>
                </a:solidFill>
              </a:rPr>
              <a:t>Taux</a:t>
            </a:r>
            <a:r>
              <a:rPr lang="en-US" b="1" dirty="0">
                <a:solidFill>
                  <a:srgbClr val="00B050"/>
                </a:solidFill>
              </a:rPr>
              <a:t>: </a:t>
            </a:r>
            <a:r>
              <a:rPr lang="en-US" dirty="0">
                <a:solidFill>
                  <a:srgbClr val="00B050"/>
                </a:solidFill>
              </a:rPr>
              <a:t>Smaller </a:t>
            </a:r>
            <a:r>
              <a:rPr lang="en-US" dirty="0" err="1">
                <a:solidFill>
                  <a:srgbClr val="00B050"/>
                </a:solidFill>
              </a:rPr>
              <a:t>Taux</a:t>
            </a:r>
            <a:r>
              <a:rPr lang="en-US" dirty="0">
                <a:solidFill>
                  <a:srgbClr val="00B050"/>
                </a:solidFill>
              </a:rPr>
              <a:t> variance in the tropics than in </a:t>
            </a:r>
            <a:r>
              <a:rPr lang="en-US" dirty="0" err="1">
                <a:solidFill>
                  <a:srgbClr val="00B050"/>
                </a:solidFill>
              </a:rPr>
              <a:t>obs</a:t>
            </a:r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b="1" dirty="0">
                <a:solidFill>
                  <a:srgbClr val="0070C0"/>
                </a:solidFill>
              </a:rPr>
              <a:t>Z20: </a:t>
            </a:r>
            <a:r>
              <a:rPr lang="en-US" dirty="0">
                <a:solidFill>
                  <a:srgbClr val="0070C0"/>
                </a:solidFill>
              </a:rPr>
              <a:t>Also smaller tropical Z20 variance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DEFC9C4-03B7-1A49-A95B-CE7044648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144"/>
          <a:stretch/>
        </p:blipFill>
        <p:spPr>
          <a:xfrm>
            <a:off x="245097" y="863590"/>
            <a:ext cx="6516693" cy="4001018"/>
          </a:xfrm>
        </p:spPr>
      </p:pic>
    </p:spTree>
    <p:extLst>
      <p:ext uri="{BB962C8B-B14F-4D97-AF65-F5344CB8AC3E}">
        <p14:creationId xmlns:p14="http://schemas.microsoft.com/office/powerpoint/2010/main" val="351923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52CB8-1CAC-BD46-852C-ABC5A65FA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51297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Zonal profiles of time means and variability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867116-341B-994F-81D6-592D6616A24B}"/>
              </a:ext>
            </a:extLst>
          </p:cNvPr>
          <p:cNvSpPr txBox="1"/>
          <p:nvPr/>
        </p:nvSpPr>
        <p:spPr>
          <a:xfrm>
            <a:off x="7034543" y="719120"/>
            <a:ext cx="15843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The simulated SST variance is too strong in the eastern Pacific</a:t>
            </a:r>
          </a:p>
          <a:p>
            <a:r>
              <a:rPr lang="en-US" dirty="0">
                <a:solidFill>
                  <a:srgbClr val="0070C0"/>
                </a:solidFill>
              </a:rPr>
              <a:t>Too little </a:t>
            </a:r>
            <a:r>
              <a:rPr lang="en-US" dirty="0" err="1">
                <a:solidFill>
                  <a:srgbClr val="0070C0"/>
                </a:solidFill>
              </a:rPr>
              <a:t>taux</a:t>
            </a:r>
            <a:r>
              <a:rPr lang="en-US" dirty="0">
                <a:solidFill>
                  <a:srgbClr val="0070C0"/>
                </a:solidFill>
              </a:rPr>
              <a:t> variability in the Niño-4 region</a:t>
            </a:r>
          </a:p>
          <a:p>
            <a:endParaRPr lang="en-US" dirty="0"/>
          </a:p>
          <a:p>
            <a:r>
              <a:rPr lang="en-US" dirty="0">
                <a:solidFill>
                  <a:srgbClr val="C00000"/>
                </a:solidFill>
              </a:rPr>
              <a:t>Niño-3 Z20 variability is weaker than </a:t>
            </a:r>
            <a:r>
              <a:rPr lang="en-US" dirty="0" err="1">
                <a:solidFill>
                  <a:srgbClr val="C00000"/>
                </a:solidFill>
              </a:rPr>
              <a:t>obs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EFB3DF-D112-464D-B7C9-0833AA773F1E}"/>
              </a:ext>
            </a:extLst>
          </p:cNvPr>
          <p:cNvSpPr txBox="1"/>
          <p:nvPr/>
        </p:nvSpPr>
        <p:spPr>
          <a:xfrm>
            <a:off x="128028" y="719120"/>
            <a:ext cx="19814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Similar cold SST bias in the western and central-eastern Pacific</a:t>
            </a:r>
          </a:p>
          <a:p>
            <a:endParaRPr lang="en-US" dirty="0"/>
          </a:p>
          <a:p>
            <a:r>
              <a:rPr lang="en-US" dirty="0">
                <a:solidFill>
                  <a:srgbClr val="C00000"/>
                </a:solidFill>
              </a:rPr>
              <a:t>Easterly (westerly) bias in the (western) eastern Pacific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Too shallow thermocline depth in CM2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F7AE85-6897-3C47-85B4-15E15A643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182" y="608282"/>
            <a:ext cx="5166361" cy="453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0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B3C3-13E7-934D-9FE9-182177D07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53426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EOFs of Pacific SST anomalies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A7E77D-E847-AE40-B682-D7670C5E4A71}"/>
              </a:ext>
            </a:extLst>
          </p:cNvPr>
          <p:cNvSpPr txBox="1"/>
          <p:nvPr/>
        </p:nvSpPr>
        <p:spPr>
          <a:xfrm>
            <a:off x="6879453" y="905360"/>
            <a:ext cx="226454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The 1</a:t>
            </a:r>
            <a:r>
              <a:rPr lang="en-US" baseline="30000" dirty="0">
                <a:solidFill>
                  <a:srgbClr val="C00000"/>
                </a:solidFill>
              </a:rPr>
              <a:t>st</a:t>
            </a:r>
            <a:r>
              <a:rPr lang="en-US" dirty="0">
                <a:solidFill>
                  <a:srgbClr val="C00000"/>
                </a:solidFill>
              </a:rPr>
              <a:t> EOF is meridionally too confined in both CM2 models</a:t>
            </a:r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The 2</a:t>
            </a:r>
            <a:r>
              <a:rPr lang="en-US" baseline="30000" dirty="0">
                <a:solidFill>
                  <a:srgbClr val="00B050"/>
                </a:solidFill>
              </a:rPr>
              <a:t>nd</a:t>
            </a:r>
            <a:r>
              <a:rPr lang="en-US" dirty="0">
                <a:solidFill>
                  <a:srgbClr val="00B050"/>
                </a:solidFill>
              </a:rPr>
              <a:t> and 3</a:t>
            </a:r>
            <a:r>
              <a:rPr lang="en-US" baseline="30000" dirty="0">
                <a:solidFill>
                  <a:srgbClr val="00B050"/>
                </a:solidFill>
              </a:rPr>
              <a:t>rd</a:t>
            </a:r>
            <a:r>
              <a:rPr lang="en-US" dirty="0">
                <a:solidFill>
                  <a:srgbClr val="00B050"/>
                </a:solidFill>
              </a:rPr>
              <a:t> EOFs are not properly simulated in CM2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D3040-B0F3-9643-ADCD-D6A0F62A93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98"/>
          <a:stretch/>
        </p:blipFill>
        <p:spPr>
          <a:xfrm>
            <a:off x="170064" y="960119"/>
            <a:ext cx="6660504" cy="36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54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8D0EF-4B2E-6245-A4A2-98357F929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47987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EOFs of zonal wind stress anomalies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573124-AA83-FF4D-AC9B-C9F10176CD57}"/>
              </a:ext>
            </a:extLst>
          </p:cNvPr>
          <p:cNvSpPr txBox="1"/>
          <p:nvPr/>
        </p:nvSpPr>
        <p:spPr>
          <a:xfrm>
            <a:off x="7112105" y="1000120"/>
            <a:ext cx="19032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Too little equatorial </a:t>
            </a:r>
            <a:r>
              <a:rPr lang="en-US" dirty="0" err="1">
                <a:solidFill>
                  <a:srgbClr val="C00000"/>
                </a:solidFill>
              </a:rPr>
              <a:t>Taux</a:t>
            </a:r>
            <a:r>
              <a:rPr lang="en-US" dirty="0">
                <a:solidFill>
                  <a:srgbClr val="C00000"/>
                </a:solidFill>
              </a:rPr>
              <a:t> variability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The leading EOFs are dominated by subtropical variances, unlike in </a:t>
            </a:r>
            <a:r>
              <a:rPr lang="en-US" dirty="0" err="1">
                <a:solidFill>
                  <a:srgbClr val="0070C0"/>
                </a:solidFill>
              </a:rPr>
              <a:t>obs</a:t>
            </a:r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AC400-4C7C-C640-BEA5-51A1A2476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34"/>
          <a:stretch/>
        </p:blipFill>
        <p:spPr>
          <a:xfrm>
            <a:off x="228705" y="896112"/>
            <a:ext cx="6883400" cy="387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071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5449B-C535-6B43-8956-A892B6B36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617145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EOFs of thermocline depth anomalies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15DFEA-934D-3744-B2A6-A850E73D8B33}"/>
              </a:ext>
            </a:extLst>
          </p:cNvPr>
          <p:cNvSpPr txBox="1"/>
          <p:nvPr/>
        </p:nvSpPr>
        <p:spPr>
          <a:xfrm>
            <a:off x="7131711" y="940102"/>
            <a:ext cx="201228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The leading east-west mode is not pronounced</a:t>
            </a:r>
          </a:p>
          <a:p>
            <a:r>
              <a:rPr lang="en-US" dirty="0">
                <a:solidFill>
                  <a:srgbClr val="0070C0"/>
                </a:solidFill>
              </a:rPr>
              <a:t>in CM2 models (appears as the 2</a:t>
            </a:r>
            <a:r>
              <a:rPr lang="en-US" baseline="30000" dirty="0">
                <a:solidFill>
                  <a:srgbClr val="0070C0"/>
                </a:solidFill>
              </a:rPr>
              <a:t>nd</a:t>
            </a:r>
            <a:r>
              <a:rPr lang="en-US" dirty="0">
                <a:solidFill>
                  <a:srgbClr val="0070C0"/>
                </a:solidFill>
              </a:rPr>
              <a:t> mode?)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The 1</a:t>
            </a:r>
            <a:r>
              <a:rPr lang="en-US" baseline="30000" dirty="0">
                <a:solidFill>
                  <a:srgbClr val="C00000"/>
                </a:solidFill>
              </a:rPr>
              <a:t>st</a:t>
            </a:r>
            <a:r>
              <a:rPr lang="en-US" dirty="0">
                <a:solidFill>
                  <a:srgbClr val="C00000"/>
                </a:solidFill>
              </a:rPr>
              <a:t> EOF in CM2 looks more like the recharge-discharge mode (2</a:t>
            </a:r>
            <a:r>
              <a:rPr lang="en-US" baseline="30000" dirty="0">
                <a:solidFill>
                  <a:srgbClr val="C00000"/>
                </a:solidFill>
              </a:rPr>
              <a:t>nd</a:t>
            </a:r>
            <a:r>
              <a:rPr lang="en-US" dirty="0">
                <a:solidFill>
                  <a:srgbClr val="C00000"/>
                </a:solidFill>
              </a:rPr>
              <a:t> mode in </a:t>
            </a:r>
            <a:r>
              <a:rPr lang="en-US" dirty="0" err="1">
                <a:solidFill>
                  <a:srgbClr val="C00000"/>
                </a:solidFill>
              </a:rPr>
              <a:t>obs</a:t>
            </a:r>
            <a:r>
              <a:rPr lang="en-US" dirty="0">
                <a:solidFill>
                  <a:srgbClr val="C00000"/>
                </a:solidFill>
              </a:rPr>
              <a:t>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95E6B1-E8AB-8244-8925-6CC8A5DB94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97"/>
          <a:stretch/>
        </p:blipFill>
        <p:spPr>
          <a:xfrm>
            <a:off x="142747" y="863590"/>
            <a:ext cx="7037561" cy="397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516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93315-5EB4-4244-84E4-94B998CC1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610" y="166130"/>
            <a:ext cx="7886700" cy="43357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Seasonality in the Nino-3 region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907B9E-CEDC-CF4C-917D-9EF5480482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976" y="731393"/>
            <a:ext cx="5688863" cy="424217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BCD8D8-E2EC-5D4F-82D1-D863134DF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350" y="731393"/>
            <a:ext cx="2516926" cy="372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69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ESCC Hub 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8E6877"/>
      </a:accent1>
      <a:accent2>
        <a:srgbClr val="9E9F9D"/>
      </a:accent2>
      <a:accent3>
        <a:srgbClr val="615E5F"/>
      </a:accent3>
      <a:accent4>
        <a:srgbClr val="899F99"/>
      </a:accent4>
      <a:accent5>
        <a:srgbClr val="2E4045"/>
      </a:accent5>
      <a:accent6>
        <a:srgbClr val="5E3C58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SCC_16-9_180227.potx" id="{89AFD80A-75DE-4C56-B385-336335F7497A}" vid="{7BBC939D-5BB0-44A4-9AA0-5F66EFFF6C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6F2F770AD9314CBE492CBB260CCCC2" ma:contentTypeVersion="0" ma:contentTypeDescription="Create a new document." ma:contentTypeScope="" ma:versionID="7cf07f4cce90054f01bc8be9e8b0967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6E393D-08A9-448F-AF81-3114C5ACFC4A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EE8077A-E688-4707-AC4B-B826401AF99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0FE7265-1029-4149-B1EE-3C0A7B43980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RPV5 new project presentation templates</Template>
  <TotalTime>1266</TotalTime>
  <Words>518</Words>
  <Application>Microsoft Macintosh PowerPoint</Application>
  <PresentationFormat>On-screen Show (16:9)</PresentationFormat>
  <Paragraphs>85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Tropical variability in ACCESS-CM2 simulations   </vt:lpstr>
      <vt:lpstr>Model experiments and observations</vt:lpstr>
      <vt:lpstr>Time mean SST, Taux and Z20</vt:lpstr>
      <vt:lpstr>Temporal standard deviations</vt:lpstr>
      <vt:lpstr>Zonal profiles of time means and variability</vt:lpstr>
      <vt:lpstr>EOFs of Pacific SST anomalies</vt:lpstr>
      <vt:lpstr>EOFs of zonal wind stress anomalies</vt:lpstr>
      <vt:lpstr>EOFs of thermocline depth anomalies</vt:lpstr>
      <vt:lpstr>Seasonality in the Nino-3 region</vt:lpstr>
      <vt:lpstr>            Power spectra</vt:lpstr>
      <vt:lpstr>Seasonal phase locking</vt:lpstr>
      <vt:lpstr>Asymmetries in ENSO and IOD  (using PDFs of Nino3.4 and IOD indices)</vt:lpstr>
      <vt:lpstr>Lag-regression</vt:lpstr>
      <vt:lpstr>Summary</vt:lpstr>
      <vt:lpstr>Cross-correlations and coherence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5.1: ACCESS evaluation and application</dc:title>
  <dc:creator>Bluhm, Sonia (O&amp;A, Aspendale)</dc:creator>
  <cp:lastModifiedBy>Rashid, Harun (O&amp;A, Aspendale)</cp:lastModifiedBy>
  <cp:revision>100</cp:revision>
  <dcterms:created xsi:type="dcterms:W3CDTF">2018-10-05T04:11:29Z</dcterms:created>
  <dcterms:modified xsi:type="dcterms:W3CDTF">2019-09-12T13:14:01Z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0x010100246F2F770AD9314CBE492CBB260CCCC2</vt:lpwstr>
  </property>
</Properties>
</file>

<file path=docProps/thumbnail.jpeg>
</file>